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39" r:id="rId1"/>
  </p:sldMasterIdLst>
  <p:notesMasterIdLst>
    <p:notesMasterId r:id="rId23"/>
  </p:notesMasterIdLst>
  <p:handoutMasterIdLst>
    <p:handoutMasterId r:id="rId24"/>
  </p:handoutMasterIdLst>
  <p:sldIdLst>
    <p:sldId id="256" r:id="rId2"/>
    <p:sldId id="289" r:id="rId3"/>
    <p:sldId id="275" r:id="rId4"/>
    <p:sldId id="276" r:id="rId5"/>
    <p:sldId id="310" r:id="rId6"/>
    <p:sldId id="308" r:id="rId7"/>
    <p:sldId id="299" r:id="rId8"/>
    <p:sldId id="309" r:id="rId9"/>
    <p:sldId id="290" r:id="rId10"/>
    <p:sldId id="291" r:id="rId11"/>
    <p:sldId id="306" r:id="rId12"/>
    <p:sldId id="311" r:id="rId13"/>
    <p:sldId id="292" r:id="rId14"/>
    <p:sldId id="294" r:id="rId15"/>
    <p:sldId id="293" r:id="rId16"/>
    <p:sldId id="305" r:id="rId17"/>
    <p:sldId id="295" r:id="rId18"/>
    <p:sldId id="296" r:id="rId19"/>
    <p:sldId id="300" r:id="rId20"/>
    <p:sldId id="304" r:id="rId21"/>
    <p:sldId id="307" r:id="rId2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der, Jason" initials="YJ" lastIdx="1" clrIdx="0">
    <p:extLst>
      <p:ext uri="{19B8F6BF-5375-455C-9EA6-DF929625EA0E}">
        <p15:presenceInfo xmlns:p15="http://schemas.microsoft.com/office/powerpoint/2012/main" userId="S-1-5-21-1965730717-1486086910-2027319071-745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7D3E"/>
    <a:srgbClr val="DA1F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29" autoAdjust="0"/>
    <p:restoredTop sz="90449" autoAdjust="0"/>
  </p:normalViewPr>
  <p:slideViewPr>
    <p:cSldViewPr snapToObjects="1">
      <p:cViewPr varScale="1">
        <p:scale>
          <a:sx n="137" d="100"/>
          <a:sy n="137" d="100"/>
        </p:scale>
        <p:origin x="101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4" rIns="96646" bIns="48324" numCol="1" anchor="t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4144963" y="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4" rIns="96646" bIns="4832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2ABE96EB-93B8-4333-B3AD-220E79B9E6A1}" type="datetimeFigureOut">
              <a:rPr lang="en-US"/>
              <a:pPr>
                <a:defRPr/>
              </a:pPr>
              <a:t>11/6/22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4" rIns="96646" bIns="48324" numCol="1" anchor="b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4" rIns="96646" bIns="4832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22C50AB7-F3AB-4F84-9C79-4836E9A7B3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41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4" rIns="96646" bIns="48324" numCol="1" anchor="t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4" rIns="96646" bIns="4832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1F25F1C-F991-4357-B3D3-F6F5DF2944B9}" type="datetimeFigureOut">
              <a:rPr lang="en-US"/>
              <a:pPr>
                <a:defRPr/>
              </a:pPr>
              <a:t>11/6/22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1" tIns="46586" rIns="93171" bIns="46586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4" rIns="96646" bIns="483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4" rIns="96646" bIns="48324" numCol="1" anchor="b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4" rIns="96646" bIns="4832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5B2F295C-7880-493E-AD25-F933224B0C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641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No quiz today.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  <a:p>
            <a:pPr eaLnBrk="1" hangingPunct="1">
              <a:spcBef>
                <a:spcPct val="0"/>
              </a:spcBef>
            </a:pPr>
            <a:r>
              <a:rPr lang="en-US" dirty="0"/>
              <a:t>Bring printouts</a:t>
            </a:r>
            <a:r>
              <a:rPr lang="en-US" baseline="0" dirty="0"/>
              <a:t> from the </a:t>
            </a:r>
            <a:r>
              <a:rPr lang="en-US" baseline="0" dirty="0" err="1"/>
              <a:t>MergeSortSimpleSolution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150887-88A3-49D2-A4D8-539F84EF639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00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body"/>
          </p:nvPr>
        </p:nvSpPr>
        <p:spPr>
          <a:xfrm>
            <a:off x="688320" y="4415760"/>
            <a:ext cx="5505120" cy="4183200"/>
          </a:xfrm>
          <a:prstGeom prst="rect">
            <a:avLst/>
          </a:prstGeom>
        </p:spPr>
        <p:txBody>
          <a:bodyPr lIns="92520" tIns="46080" rIns="92520" bIns="46080"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3898080" y="8830080"/>
            <a:ext cx="2981880" cy="464400"/>
          </a:xfrm>
          <a:prstGeom prst="rect">
            <a:avLst/>
          </a:prstGeom>
          <a:noFill/>
          <a:ln>
            <a:noFill/>
          </a:ln>
        </p:spPr>
        <p:txBody>
          <a:bodyPr lIns="92520" tIns="46080" rIns="92520" bIns="46080" anchor="b"/>
          <a:lstStyle/>
          <a:p>
            <a:pPr algn="r">
              <a:lnSpc>
                <a:spcPct val="100000"/>
              </a:lnSpc>
            </a:pPr>
            <a:fld id="{FCE78040-63F1-4F82-A624-363802BCAF6A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8041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2F295C-7880-493E-AD25-F933224B0C4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7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D</a:t>
            </a:r>
            <a:r>
              <a:rPr lang="en-US" baseline="0" dirty="0"/>
              <a:t>on’t burn too much time on it. They understand recursion…</a:t>
            </a:r>
          </a:p>
          <a:p>
            <a:r>
              <a:rPr lang="en-US" dirty="0"/>
              <a:t>Demo with cards or</a:t>
            </a:r>
            <a:r>
              <a:rPr lang="en-US" baseline="0" dirty="0"/>
              <a:t> big letters</a:t>
            </a:r>
          </a:p>
          <a:p>
            <a:r>
              <a:rPr lang="en-US" baseline="0" dirty="0"/>
              <a:t>[I reviewed selection and insertion sort stressing the differences before going over merge sort.  That helps emphasize the differences.]</a:t>
            </a:r>
            <a:endParaRPr lang="en-US" dirty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264D08-73E7-498D-A40C-19151E0A7A5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40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F3A036-72D3-47B3-8074-7DA7DB82FDF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57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slide: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Does not unravel the recursion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shows how we </a:t>
            </a:r>
            <a:r>
              <a:rPr lang="en-US" i="1" dirty="0"/>
              <a:t>trust</a:t>
            </a:r>
            <a:r>
              <a:rPr lang="en-US" i="0" dirty="0"/>
              <a:t> that </a:t>
            </a:r>
            <a:r>
              <a:rPr lang="en-US" i="1" dirty="0" err="1"/>
              <a:t>mergeSort</a:t>
            </a:r>
            <a:r>
              <a:rPr lang="en-US" i="0" dirty="0"/>
              <a:t> 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dirty="0"/>
              <a:t>In other words, we use </a:t>
            </a:r>
            <a:r>
              <a:rPr lang="en-US" i="1" dirty="0" err="1"/>
              <a:t>mergeSort’s</a:t>
            </a:r>
            <a:r>
              <a:rPr lang="en-US" i="1" dirty="0"/>
              <a:t> ensures</a:t>
            </a:r>
            <a:r>
              <a:rPr lang="en-US" i="0" dirty="0"/>
              <a:t> clause to reason about the value of </a:t>
            </a:r>
            <a:r>
              <a:rPr lang="en-US" i="1" dirty="0" err="1"/>
              <a:t>mergeSort’s</a:t>
            </a:r>
            <a:r>
              <a:rPr lang="en-US" i="0" dirty="0"/>
              <a:t> parameter (the array) after the call w/o thinking about </a:t>
            </a:r>
            <a:r>
              <a:rPr lang="en-US" i="0" u="sng" dirty="0"/>
              <a:t>how</a:t>
            </a:r>
            <a:r>
              <a:rPr lang="en-US" i="1" u="none" dirty="0"/>
              <a:t> </a:t>
            </a:r>
            <a:r>
              <a:rPr lang="en-US" i="1" u="none" dirty="0" err="1"/>
              <a:t>mergeSort</a:t>
            </a:r>
            <a:r>
              <a:rPr lang="en-US" i="1" u="none" dirty="0"/>
              <a:t> </a:t>
            </a:r>
            <a:r>
              <a:rPr lang="en-US" i="0" u="none" dirty="0"/>
              <a:t>did the work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F3A036-72D3-47B3-8074-7DA7DB82FDF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24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slide: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Unravels the recursion for an input array of size 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we are breaking the abstraction provided by procedural abstraction by showing </a:t>
            </a:r>
            <a:r>
              <a:rPr lang="en-US" i="1" dirty="0"/>
              <a:t>how it does it</a:t>
            </a:r>
            <a:r>
              <a:rPr lang="en-US" i="0" dirty="0"/>
              <a:t>, instead of sticking to the </a:t>
            </a:r>
            <a:r>
              <a:rPr lang="en-US" i="1" dirty="0"/>
              <a:t>what it does</a:t>
            </a:r>
            <a:endParaRPr lang="en-US" i="0" dirty="0"/>
          </a:p>
          <a:p>
            <a:endParaRPr lang="en-US" dirty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F3A036-72D3-47B3-8074-7DA7DB82FDF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76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Just summarize it here.  Don’t dawdle; this will make more sense when they implement it.</a:t>
            </a:r>
          </a:p>
          <a:p>
            <a:endParaRPr lang="en-US" baseline="0" dirty="0"/>
          </a:p>
          <a:p>
            <a:r>
              <a:rPr lang="en-US" baseline="0" dirty="0"/>
              <a:t>Leading Questions:</a:t>
            </a:r>
          </a:p>
          <a:p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What is the run-time for merging N items?   O(N)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What is the run-time for merging N/2 items?   O(N)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What is the run-time for merging N/2 items TWO times?   O(N)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Each row takes O(N)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How many rows?   (divides in half each time)   O( log(N) 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baseline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Have students implement</a:t>
            </a:r>
            <a:r>
              <a:rPr lang="en-US" baseline="0" dirty="0"/>
              <a:t> </a:t>
            </a:r>
            <a:r>
              <a:rPr lang="en-US" baseline="0" dirty="0" err="1"/>
              <a:t>mergesort.StringMergeSort</a:t>
            </a:r>
            <a:r>
              <a:rPr lang="en-US" baseline="0" dirty="0"/>
              <a:t>.  Walk around the room and help students as needed. Have your TAs do the same. Keep students engaged.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F3A036-72D3-47B3-8074-7DA7DB82FDF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24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body"/>
          </p:nvPr>
        </p:nvSpPr>
        <p:spPr>
          <a:xfrm>
            <a:off x="688320" y="4415760"/>
            <a:ext cx="5505120" cy="4183200"/>
          </a:xfrm>
          <a:prstGeom prst="rect">
            <a:avLst/>
          </a:prstGeom>
        </p:spPr>
        <p:txBody>
          <a:bodyPr lIns="92520" tIns="46080" rIns="92520" bIns="46080"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3898080" y="8830080"/>
            <a:ext cx="2981880" cy="464400"/>
          </a:xfrm>
          <a:prstGeom prst="rect">
            <a:avLst/>
          </a:prstGeom>
          <a:noFill/>
          <a:ln>
            <a:noFill/>
          </a:ln>
        </p:spPr>
        <p:txBody>
          <a:bodyPr lIns="92520" tIns="46080" rIns="92520" bIns="46080" anchor="b"/>
          <a:lstStyle/>
          <a:p>
            <a:pPr algn="r">
              <a:lnSpc>
                <a:spcPct val="100000"/>
              </a:lnSpc>
            </a:pPr>
            <a:fld id="{FCE78040-63F1-4F82-A624-363802BCAF6A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4376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Dress</a:t>
            </a:r>
            <a:r>
              <a:rPr lang="en-US" baseline="0" dirty="0"/>
              <a:t> 1 step up form your normal dress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BD16BAA3-1EA6-4CB4-AA6B-5D86BC97DC42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19695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body"/>
          </p:nvPr>
        </p:nvSpPr>
        <p:spPr>
          <a:xfrm>
            <a:off x="688320" y="4415760"/>
            <a:ext cx="5505120" cy="4183200"/>
          </a:xfrm>
          <a:prstGeom prst="rect">
            <a:avLst/>
          </a:prstGeom>
        </p:spPr>
        <p:txBody>
          <a:bodyPr lIns="92520" tIns="46080" rIns="92520" bIns="46080"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3898080" y="8830080"/>
            <a:ext cx="2981880" cy="464400"/>
          </a:xfrm>
          <a:prstGeom prst="rect">
            <a:avLst/>
          </a:prstGeom>
          <a:noFill/>
          <a:ln>
            <a:noFill/>
          </a:ln>
        </p:spPr>
        <p:txBody>
          <a:bodyPr lIns="92520" tIns="46080" rIns="92520" bIns="46080" anchor="b"/>
          <a:lstStyle/>
          <a:p>
            <a:pPr algn="r">
              <a:lnSpc>
                <a:spcPct val="100000"/>
              </a:lnSpc>
            </a:pPr>
            <a:fld id="{FCE78040-63F1-4F82-A624-363802BCAF6A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8252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2BEC5E-690C-4AB4-928C-487D416E885B}" type="datetime2">
              <a:rPr lang="en-US" smtClean="0"/>
              <a:pPr>
                <a:defRPr/>
              </a:pPr>
              <a:t>Sunday, November 6,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D37E3C-A043-4B73-838C-D58D6053CD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409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5F6F6E-B59B-42D3-858A-F971828370DE}" type="datetime2">
              <a:rPr lang="en-US" smtClean="0"/>
              <a:pPr>
                <a:defRPr/>
              </a:pPr>
              <a:t>Sunday, November 6,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B913C1-8532-4322-B4F1-1D8EF1002E7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07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4F5E49-06F8-499B-9323-5754E13ADA58}" type="datetime2">
              <a:rPr lang="en-US" smtClean="0"/>
              <a:pPr>
                <a:defRPr/>
              </a:pPr>
              <a:t>Sunday, November 6,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46C02E-11F4-48EA-948B-D1A36FC11C9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58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6826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078894-81EE-4018-A8EE-23C473FF1C6A}" type="datetime2">
              <a:rPr lang="en-US" smtClean="0"/>
              <a:pPr>
                <a:defRPr/>
              </a:pPr>
              <a:t>Sunday, November 6,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BCC7DC-03D2-45BD-B3A5-AC9E21CD83C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03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EF7AD5-177F-4F9B-8E88-D9E1D5BE506A}" type="datetime2">
              <a:rPr lang="en-US" smtClean="0"/>
              <a:pPr>
                <a:defRPr/>
              </a:pPr>
              <a:t>Sunday, November 6,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FDE133-9EC4-4335-A95D-1D69E08618E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69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917097F-CF2A-49AE-93C9-C3F545CF4066}" type="datetime2">
              <a:rPr lang="en-US" smtClean="0"/>
              <a:pPr>
                <a:defRPr/>
              </a:pPr>
              <a:t>Sunday, November 6,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CA3040-3016-44A1-ACF6-3A02DA6C26B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1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3C7838-DB83-4531-962D-30E1162AF869}" type="datetime2">
              <a:rPr lang="en-US" smtClean="0"/>
              <a:pPr>
                <a:defRPr/>
              </a:pPr>
              <a:t>Sunday, November 6,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1D314A-ED71-4268-96EF-B20E0D3E2DB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9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F0BF7B-5508-4535-9478-38601EDABC17}" type="datetime2">
              <a:rPr lang="en-US" smtClean="0"/>
              <a:pPr>
                <a:defRPr/>
              </a:pPr>
              <a:t>Sunday, November 6,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35B7DC-99B0-4254-8C8B-52AC0857FBB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4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6A6982-3372-4511-B33E-B75380BE5074}" type="datetime2">
              <a:rPr lang="en-US" smtClean="0"/>
              <a:pPr>
                <a:defRPr/>
              </a:pPr>
              <a:t>Sunday, November 6, 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2550D0-3932-4239-8291-885EA35836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22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C0E997-7C5F-4BC3-8739-C4F51502AB06}" type="datetime2">
              <a:rPr lang="en-US" smtClean="0"/>
              <a:pPr>
                <a:defRPr/>
              </a:pPr>
              <a:t>Sunday, November 6,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E58AD3-D743-4CB8-A92B-A848895543A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96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189702-0E2B-431B-943A-57ABBCFC436C}" type="datetime2">
              <a:rPr lang="en-US" smtClean="0"/>
              <a:pPr>
                <a:defRPr/>
              </a:pPr>
              <a:t>Sunday, November 6,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402A0D-B606-42A1-81F2-75B1FEAEAC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96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0C38C57-B6F6-445D-8181-FCFAEF56C004}" type="datetime2">
              <a:rPr lang="en-US" smtClean="0"/>
              <a:pPr>
                <a:defRPr/>
              </a:pPr>
              <a:t>Sunday, November 6,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7157917-D36D-4A13-993C-40BE610A338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10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0" r:id="rId1"/>
    <p:sldLayoutId id="2147484541" r:id="rId2"/>
    <p:sldLayoutId id="2147484542" r:id="rId3"/>
    <p:sldLayoutId id="2147484543" r:id="rId4"/>
    <p:sldLayoutId id="2147484544" r:id="rId5"/>
    <p:sldLayoutId id="2147484545" r:id="rId6"/>
    <p:sldLayoutId id="2147484546" r:id="rId7"/>
    <p:sldLayoutId id="2147484547" r:id="rId8"/>
    <p:sldLayoutId id="2147484548" r:id="rId9"/>
    <p:sldLayoutId id="2147484549" r:id="rId10"/>
    <p:sldLayoutId id="2147484550" r:id="rId11"/>
    <p:sldLayoutId id="214748455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businessinsider.com/how-to-record-screen-on-windows-10" TargetMode="Externa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viz.gitlab.io/download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plantuml.com/eclipse" TargetMode="Externa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PRA0W1kECg" TargetMode="Externa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PRA0W1kECg" TargetMode="Externa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toptal.com/developers/sorting-algorithms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CSSE 220</a:t>
            </a:r>
          </a:p>
        </p:txBody>
      </p:sp>
      <p:sp>
        <p:nvSpPr>
          <p:cNvPr id="9219" name="Rectang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R="0" eaLnBrk="1" hangingPunct="1">
              <a:lnSpc>
                <a:spcPct val="90000"/>
              </a:lnSpc>
            </a:pPr>
            <a:r>
              <a:rPr lang="en-US" sz="2500" dirty="0"/>
              <a:t>Merge Sort</a:t>
            </a:r>
          </a:p>
          <a:p>
            <a:pPr marR="0" eaLnBrk="1" hangingPunct="1">
              <a:lnSpc>
                <a:spcPct val="90000"/>
              </a:lnSpc>
            </a:pPr>
            <a:endParaRPr lang="en-US" sz="2500" dirty="0"/>
          </a:p>
          <a:p>
            <a:pPr marR="0" eaLnBrk="1" hangingPunct="1">
              <a:lnSpc>
                <a:spcPct val="90000"/>
              </a:lnSpc>
            </a:pPr>
            <a:endParaRPr lang="en-US" sz="25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AE7307-1561-AB49-AE8E-CD9D14D77EEA}"/>
              </a:ext>
            </a:extLst>
          </p:cNvPr>
          <p:cNvSpPr/>
          <p:nvPr/>
        </p:nvSpPr>
        <p:spPr>
          <a:xfrm>
            <a:off x="304800" y="4991100"/>
            <a:ext cx="8534400" cy="12954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</a:rPr>
              <a:t>The </a:t>
            </a:r>
            <a:r>
              <a:rPr lang="en-US" sz="2400" i="1" dirty="0">
                <a:solidFill>
                  <a:srgbClr val="FFFFFF"/>
                </a:solidFill>
              </a:rPr>
              <a:t>git</a:t>
            </a:r>
            <a:r>
              <a:rPr lang="en-US" sz="2400" dirty="0">
                <a:solidFill>
                  <a:srgbClr val="FFFFFF"/>
                </a:solidFill>
              </a:rPr>
              <a:t> projects for today 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err="1"/>
              <a:t>PracticeMergeSortSimple</a:t>
            </a:r>
            <a:endParaRPr lang="en-U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err="1"/>
              <a:t>PracticeMergeSortSimpleSolution</a:t>
            </a:r>
            <a:endParaRPr lang="en-US" sz="2400" i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3" y="1371600"/>
            <a:ext cx="9123947" cy="39708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7095" y="381000"/>
            <a:ext cx="8763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From the project specification document  </a:t>
            </a:r>
          </a:p>
          <a:p>
            <a:pPr algn="ctr"/>
            <a:r>
              <a:rPr lang="en-US" dirty="0"/>
              <a:t>Source: </a:t>
            </a:r>
            <a:r>
              <a:rPr lang="en-US" i="1" dirty="0" err="1"/>
              <a:t>ArcadeGameSpecification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66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Your Presentations – Specifics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0" y="1295400"/>
            <a:ext cx="914400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 minutes long (Rehearse! Aim to be within 30 seconds +/- )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~3 min. Showing off your 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extra features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(Preferably record a video! (live demo “Acceptable”) )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~2 min. 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Explaining your 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verall design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(major classes, NOT all)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“Coupling/Cohesion” or other “Good/Bad” aspects of design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~2 min. 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Design decision, feature implementation, or tricky bug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 careful about code examples (good – but in moderation)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Should include prepared slides usually including diagrams</a:t>
            </a:r>
          </a:p>
        </p:txBody>
      </p:sp>
    </p:spTree>
    <p:extLst>
      <p:ext uri="{BB962C8B-B14F-4D97-AF65-F5344CB8AC3E}">
        <p14:creationId xmlns:p14="http://schemas.microsoft.com/office/powerpoint/2010/main" val="4313152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9FF407-E79D-0767-31E9-71E38C041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24" y="457200"/>
            <a:ext cx="8408751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483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rcade Game 2020-02-13 08-33-4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800" y="152400"/>
            <a:ext cx="5791200" cy="54650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8600" y="5761204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to record your screen on Windows 10 using Game Bar (Windows Key  + g)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https://www.businessinsider.com/how-to-record-screen-on-windows-10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99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52400"/>
            <a:ext cx="3810000" cy="66107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304800"/>
            <a:ext cx="472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First “</a:t>
            </a:r>
            <a:r>
              <a:rPr lang="en-US" sz="3200" dirty="0" err="1"/>
              <a:t>RainDrop</a:t>
            </a:r>
            <a:r>
              <a:rPr lang="en-US" sz="3200" dirty="0"/>
              <a:t>” sim:</a:t>
            </a:r>
          </a:p>
          <a:p>
            <a:r>
              <a:rPr lang="en-US" sz="3200" dirty="0"/>
              <a:t>Coupling - ?</a:t>
            </a:r>
          </a:p>
          <a:p>
            <a:r>
              <a:rPr lang="en-US" sz="3200" dirty="0"/>
              <a:t>Cohesion – ?</a:t>
            </a:r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187"/>
          <a:stretch/>
        </p:blipFill>
        <p:spPr>
          <a:xfrm>
            <a:off x="457200" y="2197768"/>
            <a:ext cx="3144333" cy="440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85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90" t="2403" r="-1"/>
          <a:stretch/>
        </p:blipFill>
        <p:spPr>
          <a:xfrm>
            <a:off x="180657" y="3276600"/>
            <a:ext cx="5802205" cy="33512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67605" y="1771857"/>
            <a:ext cx="37240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https://graphviz.gitlab.io/download/</a:t>
            </a:r>
            <a:endParaRPr lang="en-US" dirty="0"/>
          </a:p>
          <a:p>
            <a:r>
              <a:rPr lang="en-US" dirty="0"/>
              <a:t>Windows Stable Installed (</a:t>
            </a:r>
            <a:r>
              <a:rPr lang="en-US" dirty="0" err="1"/>
              <a:t>msi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337" y="4055947"/>
            <a:ext cx="2857500" cy="2419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62600" y="1217142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https://plantuml.com/eclipse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t="1645"/>
          <a:stretch/>
        </p:blipFill>
        <p:spPr>
          <a:xfrm>
            <a:off x="117323" y="76200"/>
            <a:ext cx="2964437" cy="3095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76600" y="152400"/>
            <a:ext cx="5780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PlantUML</a:t>
            </a:r>
            <a:r>
              <a:rPr lang="en-US" sz="4000" dirty="0"/>
              <a:t> Eclipse Plugin</a:t>
            </a:r>
          </a:p>
        </p:txBody>
      </p:sp>
      <p:sp>
        <p:nvSpPr>
          <p:cNvPr id="8" name="Down Arrow 7"/>
          <p:cNvSpPr/>
          <p:nvPr/>
        </p:nvSpPr>
        <p:spPr>
          <a:xfrm flipV="1">
            <a:off x="6648962" y="2476500"/>
            <a:ext cx="580691" cy="1600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138101" y="3155660"/>
            <a:ext cx="180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Graphviz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flipH="1">
            <a:off x="1752600" y="2406940"/>
            <a:ext cx="1828800" cy="587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flipH="1">
            <a:off x="1224581" y="4424799"/>
            <a:ext cx="1828800" cy="587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85141" y="73871"/>
            <a:ext cx="1828800" cy="587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22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003"/>
          <a:stretch/>
        </p:blipFill>
        <p:spPr>
          <a:xfrm>
            <a:off x="144379" y="419230"/>
            <a:ext cx="4800600" cy="52423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316" y="533662"/>
            <a:ext cx="4006516" cy="50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07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26" y="0"/>
            <a:ext cx="8991600" cy="67216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2514600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Information</a:t>
            </a:r>
          </a:p>
          <a:p>
            <a:r>
              <a:rPr lang="en-US" sz="3600" dirty="0"/>
              <a:t>Overload!</a:t>
            </a:r>
          </a:p>
        </p:txBody>
      </p:sp>
    </p:spTree>
    <p:extLst>
      <p:ext uri="{BB962C8B-B14F-4D97-AF65-F5344CB8AC3E}">
        <p14:creationId xmlns:p14="http://schemas.microsoft.com/office/powerpoint/2010/main" val="1360244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lantUML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74" y="1447800"/>
            <a:ext cx="77724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1428" r="15080"/>
          <a:stretch/>
        </p:blipFill>
        <p:spPr>
          <a:xfrm>
            <a:off x="152400" y="36786"/>
            <a:ext cx="2133600" cy="1422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269709" y="2286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&lt;- Copy UML source and </a:t>
            </a:r>
          </a:p>
          <a:p>
            <a:r>
              <a:rPr lang="en-US" sz="2400" dirty="0"/>
              <a:t>then remove extra  -&gt;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818" y="108936"/>
            <a:ext cx="3205032" cy="19812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5319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766" y="228600"/>
            <a:ext cx="8820043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Final Project Advice:</a:t>
            </a:r>
          </a:p>
          <a:p>
            <a:pPr marL="742950" indent="-742950">
              <a:buAutoNum type="arabicPeriod"/>
            </a:pPr>
            <a:r>
              <a:rPr lang="en-US" sz="3200" dirty="0"/>
              <a:t>Pull, Edit, Commit, Pull, Push</a:t>
            </a:r>
            <a:br>
              <a:rPr lang="en-US" sz="3200" dirty="0"/>
            </a:br>
            <a:r>
              <a:rPr lang="en-US" sz="1600" dirty="0"/>
              <a:t>Where the 2</a:t>
            </a:r>
            <a:r>
              <a:rPr lang="en-US" sz="1600" baseline="30000" dirty="0"/>
              <a:t>nd</a:t>
            </a:r>
            <a:r>
              <a:rPr lang="en-US" sz="1600" dirty="0"/>
              <a:t> Pull might generate merge conflicts</a:t>
            </a:r>
            <a:br>
              <a:rPr lang="en-US" sz="1600" dirty="0"/>
            </a:br>
            <a:r>
              <a:rPr lang="en-US" sz="1600" dirty="0"/>
              <a:t>that must be resolved before the final Push</a:t>
            </a:r>
          </a:p>
          <a:p>
            <a:pPr marL="742950" indent="-742950">
              <a:buAutoNum type="arabicPeriod"/>
            </a:pPr>
            <a:r>
              <a:rPr lang="en-US" sz="3200" dirty="0"/>
              <a:t>Only Commit working code</a:t>
            </a:r>
          </a:p>
          <a:p>
            <a:pPr marL="742950" indent="-742950">
              <a:buAutoNum type="arabicPeriod"/>
            </a:pPr>
            <a:r>
              <a:rPr lang="en-US" sz="3200" dirty="0"/>
              <a:t>Each Commit: smallest testable chunk</a:t>
            </a:r>
          </a:p>
          <a:p>
            <a:pPr marL="742950" indent="-742950">
              <a:buAutoNum type="arabicPeriod"/>
            </a:pPr>
            <a:r>
              <a:rPr lang="en-US" sz="3200" dirty="0"/>
              <a:t>No Major revisions after M3</a:t>
            </a:r>
          </a:p>
          <a:p>
            <a:pPr marL="742950" indent="-742950">
              <a:buAutoNum type="arabicPeriod"/>
            </a:pPr>
            <a:r>
              <a:rPr lang="en-US" sz="3200" b="1" u="sng" dirty="0"/>
              <a:t>Debugging Problem?</a:t>
            </a:r>
          </a:p>
          <a:p>
            <a:pPr marL="1200150" lvl="1" indent="-742950">
              <a:buFont typeface="+mj-lt"/>
              <a:buAutoNum type="alphaUcPeriod"/>
            </a:pPr>
            <a:r>
              <a:rPr lang="en-US" sz="3200" dirty="0"/>
              <a:t>Is the code running where you think it is?</a:t>
            </a:r>
          </a:p>
          <a:p>
            <a:pPr marL="1200150" lvl="1" indent="-742950">
              <a:buFont typeface="+mj-lt"/>
              <a:buAutoNum type="alphaUcPeriod"/>
            </a:pPr>
            <a:r>
              <a:rPr lang="en-US" sz="3200" dirty="0"/>
              <a:t>Are the values what you think they are?</a:t>
            </a:r>
          </a:p>
          <a:p>
            <a:pPr lvl="2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LOG_LEVEL=0;</a:t>
            </a:r>
          </a:p>
          <a:p>
            <a:pPr lvl="2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(LOG_LEVEL &gt; 0)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1200150" lvl="1" indent="-742950">
              <a:buFont typeface="+mj-lt"/>
              <a:buAutoNum type="alphaUcPeriod"/>
            </a:pPr>
            <a:r>
              <a:rPr lang="en-US" sz="3200" dirty="0"/>
              <a:t>The debugger is your friend!</a:t>
            </a:r>
          </a:p>
          <a:p>
            <a:pPr marL="1200150" lvl="1" indent="-742950">
              <a:buAutoNum type="alphaUcPeriod"/>
            </a:pPr>
            <a:endParaRPr lang="en-US" sz="3200" dirty="0"/>
          </a:p>
          <a:p>
            <a:pPr marL="1200150" lvl="1" indent="-742950">
              <a:buAutoNum type="alphaU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37618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Review Sorts (Insertion, Selection)</a:t>
            </a:r>
          </a:p>
          <a:p>
            <a:r>
              <a:rPr lang="en-US" dirty="0"/>
              <a:t>Big-oh practice</a:t>
            </a:r>
          </a:p>
          <a:p>
            <a:r>
              <a:rPr lang="en-US" dirty="0"/>
              <a:t>Merge sort</a:t>
            </a:r>
          </a:p>
          <a:p>
            <a:r>
              <a:rPr lang="en-US" dirty="0"/>
              <a:t>Presentation Guidelines </a:t>
            </a:r>
          </a:p>
          <a:p>
            <a:pPr lvl="1"/>
            <a:r>
              <a:rPr lang="en-US" dirty="0"/>
              <a:t>(1 week from today!)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880340"/>
            <a:ext cx="4800600" cy="2880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52400"/>
            <a:ext cx="1752600" cy="650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3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57400" y="152400"/>
            <a:ext cx="6019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Sounds of Sorting</a:t>
            </a:r>
            <a:endParaRPr lang="en-US" sz="2400" b="1" dirty="0">
              <a:hlinkClick r:id="rId3"/>
            </a:endParaRPr>
          </a:p>
          <a:p>
            <a:r>
              <a:rPr lang="en-US" dirty="0">
                <a:hlinkClick r:id="rId3"/>
              </a:rPr>
              <a:t>https://www.youtube.com/watch?v=kPRA0W1kECg</a:t>
            </a:r>
            <a:endParaRPr lang="en-US" dirty="0"/>
          </a:p>
        </p:txBody>
      </p:sp>
      <p:pic>
        <p:nvPicPr>
          <p:cNvPr id="3" name="kPRA0W1kECg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2400" y="1371600"/>
            <a:ext cx="880533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46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73CCAC-9035-FA75-BAEA-9D2F2FA1754E}"/>
              </a:ext>
            </a:extLst>
          </p:cNvPr>
          <p:cNvSpPr txBox="1"/>
          <p:nvPr/>
        </p:nvSpPr>
        <p:spPr>
          <a:xfrm>
            <a:off x="228600" y="152400"/>
            <a:ext cx="8001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https://www.toptal.com/developers/sorting-algorithms</a:t>
            </a:r>
            <a:endParaRPr lang="en-US" sz="2400" dirty="0"/>
          </a:p>
          <a:p>
            <a:r>
              <a:rPr lang="en-US" sz="2400" dirty="0"/>
              <a:t>Can allow you to “race” various searching algorithms with different starting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1126B-6061-3BDF-BB8D-F82D707E4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6573"/>
            <a:ext cx="9144000" cy="523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4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Merge Sort</a:t>
            </a:r>
          </a:p>
        </p:txBody>
      </p:sp>
      <p:sp>
        <p:nvSpPr>
          <p:cNvPr id="2560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recursive idea:</a:t>
            </a:r>
          </a:p>
          <a:p>
            <a:pPr lvl="1"/>
            <a:r>
              <a:rPr lang="en-US" dirty="0"/>
              <a:t>If list is length 0 or 1, then it’s already sorted</a:t>
            </a:r>
          </a:p>
          <a:p>
            <a:pPr lvl="1"/>
            <a:r>
              <a:rPr lang="en-US" dirty="0"/>
              <a:t>Otherwise:</a:t>
            </a:r>
          </a:p>
          <a:p>
            <a:pPr lvl="2"/>
            <a:r>
              <a:rPr lang="en-US" dirty="0"/>
              <a:t>Divide list into two halves</a:t>
            </a:r>
          </a:p>
          <a:p>
            <a:pPr lvl="2"/>
            <a:r>
              <a:rPr lang="en-US" dirty="0"/>
              <a:t>Recursively sort the two halves</a:t>
            </a:r>
          </a:p>
          <a:p>
            <a:pPr lvl="2"/>
            <a:r>
              <a:rPr lang="en-US" b="1" dirty="0"/>
              <a:t>Merge</a:t>
            </a:r>
            <a:r>
              <a:rPr lang="en-US" dirty="0"/>
              <a:t> the sorted halves back together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2971800" cy="1477962"/>
          </a:xfrm>
        </p:spPr>
        <p:txBody>
          <a:bodyPr>
            <a:normAutofit/>
          </a:bodyPr>
          <a:lstStyle/>
          <a:p>
            <a:pPr>
              <a:defRPr/>
            </a:pPr>
            <a:br>
              <a:rPr lang="en-US" dirty="0"/>
            </a:br>
            <a:r>
              <a:rPr lang="en-US" dirty="0"/>
              <a:t>Merge Sort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3733800" y="198438"/>
            <a:ext cx="5295900" cy="1869558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1800" dirty="0"/>
              <a:t>If list is length 0 or 1,</a:t>
            </a:r>
            <a:br>
              <a:rPr lang="en-US" sz="1800" dirty="0"/>
            </a:br>
            <a:r>
              <a:rPr lang="en-US" sz="1800" dirty="0"/>
              <a:t>then it’s already sorted</a:t>
            </a:r>
          </a:p>
          <a:p>
            <a:r>
              <a:rPr lang="en-US" sz="1800" dirty="0"/>
              <a:t>Otherwise:</a:t>
            </a:r>
          </a:p>
          <a:p>
            <a:pPr lvl="1"/>
            <a:r>
              <a:rPr lang="en-US" sz="1800" dirty="0"/>
              <a:t>Divide list into two halves</a:t>
            </a:r>
          </a:p>
          <a:p>
            <a:pPr lvl="1"/>
            <a:r>
              <a:rPr lang="en-US" sz="1800" dirty="0"/>
              <a:t>Recursively sort the two halves</a:t>
            </a:r>
          </a:p>
          <a:p>
            <a:pPr lvl="1"/>
            <a:r>
              <a:rPr lang="en-US" sz="1800" b="1" dirty="0"/>
              <a:t>Merge</a:t>
            </a:r>
            <a:r>
              <a:rPr lang="en-US" sz="1800" dirty="0"/>
              <a:t> the sorted halves back together</a:t>
            </a:r>
          </a:p>
        </p:txBody>
      </p:sp>
      <p:pic>
        <p:nvPicPr>
          <p:cNvPr id="40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9800"/>
            <a:ext cx="7543800" cy="4526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2971800" cy="14779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Merge Sort</a:t>
            </a:r>
            <a:br>
              <a:rPr lang="en-US" dirty="0"/>
            </a:br>
            <a:r>
              <a:rPr lang="en-US" sz="2400" dirty="0"/>
              <a:t>“you </a:t>
            </a:r>
            <a:r>
              <a:rPr lang="en-US" sz="2400" dirty="0" err="1"/>
              <a:t>gotta</a:t>
            </a:r>
            <a:r>
              <a:rPr lang="en-US" sz="2400" dirty="0"/>
              <a:t> believe”</a:t>
            </a:r>
            <a:br>
              <a:rPr lang="en-US" sz="2400" dirty="0"/>
            </a:br>
            <a:r>
              <a:rPr lang="en-US" sz="2400" dirty="0"/>
              <a:t>trust </a:t>
            </a:r>
            <a:r>
              <a:rPr lang="en-US" sz="2400"/>
              <a:t>the abstraction</a:t>
            </a:r>
            <a:endParaRPr lang="en-US" sz="2400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3733800" y="198438"/>
            <a:ext cx="5295900" cy="1869558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1800" dirty="0"/>
              <a:t>If list is length 0 or 1,</a:t>
            </a:r>
            <a:br>
              <a:rPr lang="en-US" sz="1800" dirty="0"/>
            </a:br>
            <a:r>
              <a:rPr lang="en-US" sz="1800" dirty="0"/>
              <a:t>then it’s already sorted – i.e., at base case</a:t>
            </a:r>
          </a:p>
          <a:p>
            <a:r>
              <a:rPr lang="en-US" sz="1800" dirty="0"/>
              <a:t>Otherwise:</a:t>
            </a:r>
          </a:p>
          <a:p>
            <a:pPr lvl="1"/>
            <a:r>
              <a:rPr lang="en-US" sz="1800" dirty="0"/>
              <a:t>Divide list into two halves</a:t>
            </a:r>
          </a:p>
          <a:p>
            <a:pPr lvl="1"/>
            <a:r>
              <a:rPr lang="en-US" sz="1800" dirty="0"/>
              <a:t>Recursively sort the two halves</a:t>
            </a:r>
          </a:p>
          <a:p>
            <a:pPr lvl="1"/>
            <a:r>
              <a:rPr lang="en-US" sz="1800" b="1" dirty="0"/>
              <a:t>Merge</a:t>
            </a:r>
            <a:r>
              <a:rPr lang="en-US" sz="1800" dirty="0"/>
              <a:t> the sorted halves back together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F3288E-A955-914B-BB39-CB4A409DBA23}"/>
              </a:ext>
            </a:extLst>
          </p:cNvPr>
          <p:cNvSpPr txBox="1"/>
          <p:nvPr/>
        </p:nvSpPr>
        <p:spPr>
          <a:xfrm>
            <a:off x="4675516" y="2302261"/>
            <a:ext cx="426189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25425" algn="l"/>
                <a:tab pos="450850" algn="l"/>
                <a:tab pos="676275" algn="l"/>
                <a:tab pos="911225" algn="l"/>
                <a:tab pos="1138238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pPr>
              <a:tabLst>
                <a:tab pos="225425" algn="l"/>
                <a:tab pos="450850" algn="l"/>
                <a:tab pos="676275" algn="l"/>
                <a:tab pos="911225" algn="l"/>
                <a:tab pos="1138238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 ensures a’s values are reordered</a:t>
            </a:r>
          </a:p>
          <a:p>
            <a:pPr>
              <a:tabLst>
                <a:tab pos="225425" algn="l"/>
                <a:tab pos="450850" algn="l"/>
                <a:tab pos="676275" algn="l"/>
                <a:tab pos="911225" algn="l"/>
                <a:tab pos="1138238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 so that they are in sorted order</a:t>
            </a:r>
          </a:p>
          <a:p>
            <a:pPr>
              <a:tabLst>
                <a:tab pos="225425" algn="l"/>
                <a:tab pos="450850" algn="l"/>
                <a:tab pos="676275" algn="l"/>
                <a:tab pos="911225" algn="l"/>
                <a:tab pos="1138238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 @param a</a:t>
            </a:r>
          </a:p>
          <a:p>
            <a:pPr>
              <a:tabLst>
                <a:tab pos="225425" algn="l"/>
                <a:tab pos="450850" algn="l"/>
                <a:tab pos="676275" algn="l"/>
                <a:tab pos="911225" algn="l"/>
                <a:tab pos="1138238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 &lt;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&gt;decreasing: |a|</a:t>
            </a:r>
          </a:p>
          <a:p>
            <a:pPr>
              <a:tabLst>
                <a:tab pos="225425" algn="l"/>
                <a:tab pos="450850" algn="l"/>
                <a:tab pos="676275" algn="l"/>
                <a:tab pos="911225" algn="l"/>
                <a:tab pos="1138238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tabLst>
                <a:tab pos="225425" algn="l"/>
                <a:tab pos="450850" algn="l"/>
                <a:tab pos="676275" algn="l"/>
                <a:tab pos="911225" algn="l"/>
                <a:tab pos="1138238" algn="l"/>
              </a:tabLst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&lt;Integer&gt;  a) {</a:t>
            </a:r>
          </a:p>
          <a:p>
            <a:pPr marL="7938" lvl="1">
              <a:tabLst>
                <a:tab pos="225425" algn="l"/>
                <a:tab pos="450850" algn="l"/>
                <a:tab pos="676275" algn="l"/>
                <a:tab pos="911225" algn="l"/>
                <a:tab pos="1138238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a.size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 &gt; 1) {</a:t>
            </a:r>
          </a:p>
          <a:p>
            <a:pPr marL="7938" lvl="1">
              <a:tabLst>
                <a:tab pos="225425" algn="l"/>
                <a:tab pos="450850" algn="l"/>
                <a:tab pos="676275" algn="l"/>
                <a:tab pos="911225" algn="l"/>
                <a:tab pos="1138238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&lt;Integer&gt; a1, a2;</a:t>
            </a:r>
          </a:p>
          <a:p>
            <a:pPr marL="7938" lvl="1">
              <a:tabLst>
                <a:tab pos="225425" algn="l"/>
                <a:tab pos="450850" algn="l"/>
                <a:tab pos="676275" algn="l"/>
                <a:tab pos="911225" algn="l"/>
                <a:tab pos="1138238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split(a, a1, a2);</a:t>
            </a:r>
          </a:p>
          <a:p>
            <a:pPr marL="7938" lvl="1">
              <a:tabLst>
                <a:tab pos="225425" algn="l"/>
                <a:tab pos="450850" algn="l"/>
                <a:tab pos="676275" algn="l"/>
                <a:tab pos="911225" algn="l"/>
                <a:tab pos="1138238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(a1);</a:t>
            </a:r>
          </a:p>
          <a:p>
            <a:pPr marL="7938" lvl="1">
              <a:tabLst>
                <a:tab pos="225425" algn="l"/>
                <a:tab pos="450850" algn="l"/>
                <a:tab pos="676275" algn="l"/>
                <a:tab pos="911225" algn="l"/>
                <a:tab pos="1138238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(a2);</a:t>
            </a:r>
          </a:p>
          <a:p>
            <a:pPr marL="7938" lvl="1">
              <a:tabLst>
                <a:tab pos="225425" algn="l"/>
                <a:tab pos="450850" algn="l"/>
                <a:tab pos="676275" algn="l"/>
                <a:tab pos="911225" algn="l"/>
                <a:tab pos="1138238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merge(a, a1 a2);</a:t>
            </a:r>
          </a:p>
          <a:p>
            <a:pPr marL="7938" lvl="1">
              <a:tabLst>
                <a:tab pos="225425" algn="l"/>
                <a:tab pos="450850" algn="l"/>
                <a:tab pos="676275" algn="l"/>
                <a:tab pos="911225" algn="l"/>
                <a:tab pos="1138238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} // end if</a:t>
            </a:r>
          </a:p>
          <a:p>
            <a:pPr marL="7938" lvl="1">
              <a:tabLst>
                <a:tab pos="225425" algn="l"/>
                <a:tab pos="450850" algn="l"/>
                <a:tab pos="676275" algn="l"/>
                <a:tab pos="911225" algn="l"/>
                <a:tab pos="1138238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 //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0512C-A112-A83E-D772-509E5FD25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91" y="2290762"/>
            <a:ext cx="4394200" cy="42926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82F5364-117E-E138-4F49-066A82D9D6BB}"/>
              </a:ext>
            </a:extLst>
          </p:cNvPr>
          <p:cNvSpPr/>
          <p:nvPr/>
        </p:nvSpPr>
        <p:spPr>
          <a:xfrm>
            <a:off x="3472774" y="5092210"/>
            <a:ext cx="1974715" cy="545188"/>
          </a:xfrm>
          <a:custGeom>
            <a:avLst/>
            <a:gdLst>
              <a:gd name="connsiteX0" fmla="*/ 1974715 w 1974715"/>
              <a:gd name="connsiteY0" fmla="*/ 43994 h 545188"/>
              <a:gd name="connsiteX1" fmla="*/ 1303507 w 1974715"/>
              <a:gd name="connsiteY1" fmla="*/ 43994 h 545188"/>
              <a:gd name="connsiteX2" fmla="*/ 758758 w 1974715"/>
              <a:gd name="connsiteY2" fmla="*/ 501194 h 545188"/>
              <a:gd name="connsiteX3" fmla="*/ 0 w 1974715"/>
              <a:gd name="connsiteY3" fmla="*/ 501194 h 54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4715" h="545188">
                <a:moveTo>
                  <a:pt x="1974715" y="43994"/>
                </a:moveTo>
                <a:cubicBezTo>
                  <a:pt x="1740440" y="5894"/>
                  <a:pt x="1506166" y="-32206"/>
                  <a:pt x="1303507" y="43994"/>
                </a:cubicBezTo>
                <a:cubicBezTo>
                  <a:pt x="1100847" y="120194"/>
                  <a:pt x="976009" y="424994"/>
                  <a:pt x="758758" y="501194"/>
                </a:cubicBezTo>
                <a:cubicBezTo>
                  <a:pt x="541507" y="577394"/>
                  <a:pt x="270753" y="539294"/>
                  <a:pt x="0" y="501194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2971800" cy="14779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Merge Sort</a:t>
            </a:r>
            <a:br>
              <a:rPr lang="en-US" dirty="0"/>
            </a:br>
            <a:r>
              <a:rPr lang="en-US" sz="2700" dirty="0"/>
              <a:t>unraveling the recursion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3733800" y="198438"/>
            <a:ext cx="5295900" cy="1869558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1800"/>
              <a:t>If list is length 0 or 1,</a:t>
            </a:r>
            <a:br>
              <a:rPr lang="en-US" sz="1800"/>
            </a:br>
            <a:r>
              <a:rPr lang="en-US" sz="1800"/>
              <a:t>then it’s already sorted</a:t>
            </a:r>
          </a:p>
          <a:p>
            <a:r>
              <a:rPr lang="en-US" sz="1800"/>
              <a:t>Otherwise:</a:t>
            </a:r>
          </a:p>
          <a:p>
            <a:pPr lvl="1"/>
            <a:r>
              <a:rPr lang="en-US" sz="1800"/>
              <a:t>Divide list into two halves</a:t>
            </a:r>
          </a:p>
          <a:p>
            <a:pPr lvl="1"/>
            <a:r>
              <a:rPr lang="en-US" sz="1800"/>
              <a:t>Recursively sort the two halves</a:t>
            </a:r>
          </a:p>
          <a:p>
            <a:pPr lvl="1"/>
            <a:r>
              <a:rPr lang="en-US" sz="1800" b="1"/>
              <a:t>Merge</a:t>
            </a:r>
            <a:r>
              <a:rPr lang="en-US" sz="1800"/>
              <a:t> the sorted halves back together</a:t>
            </a:r>
          </a:p>
        </p:txBody>
      </p:sp>
      <p:pic>
        <p:nvPicPr>
          <p:cNvPr id="5" name="Picture 2" descr="https://upload.wikimedia.org/wikipedia/commons/thumb/e/e6/Merge_sort_algorithm_diagram.svg/927px-Merge_sort_algorithm_diagram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299" y="2183862"/>
            <a:ext cx="4852101" cy="467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52400" y="2667000"/>
            <a:ext cx="389723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800">
                <a:solidFill>
                  <a:srgbClr val="FF0000"/>
                </a:solidFill>
              </a:rPr>
              <a:t>Red: Dividing -&gt;</a:t>
            </a:r>
          </a:p>
          <a:p>
            <a:pPr fontAlgn="auto">
              <a:spcAft>
                <a:spcPts val="0"/>
              </a:spcAft>
            </a:pPr>
            <a:endParaRPr lang="en-US" sz="2800">
              <a:solidFill>
                <a:srgbClr val="FF0000"/>
              </a:solidFill>
            </a:endParaRPr>
          </a:p>
          <a:p>
            <a:pPr fontAlgn="auto">
              <a:spcAft>
                <a:spcPts val="0"/>
              </a:spcAft>
            </a:pPr>
            <a:endParaRPr lang="en-US" sz="2800">
              <a:solidFill>
                <a:srgbClr val="FF0000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sz="2800"/>
              <a:t>7 sorted collections -&gt;</a:t>
            </a:r>
          </a:p>
          <a:p>
            <a:pPr fontAlgn="auto">
              <a:spcAft>
                <a:spcPts val="0"/>
              </a:spcAft>
            </a:pPr>
            <a:endParaRPr lang="en-US" sz="2800">
              <a:solidFill>
                <a:srgbClr val="FF0000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sz="2800">
                <a:solidFill>
                  <a:srgbClr val="00B050"/>
                </a:solidFill>
              </a:rPr>
              <a:t>Green: Merging -&gt;</a:t>
            </a:r>
          </a:p>
        </p:txBody>
      </p:sp>
    </p:spTree>
    <p:extLst>
      <p:ext uri="{BB962C8B-B14F-4D97-AF65-F5344CB8AC3E}">
        <p14:creationId xmlns:p14="http://schemas.microsoft.com/office/powerpoint/2010/main" val="354067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2971800" cy="14779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Analyzing</a:t>
            </a:r>
            <a:br>
              <a:rPr lang="en-US" dirty="0"/>
            </a:br>
            <a:r>
              <a:rPr lang="en-US" dirty="0"/>
              <a:t>Merge Sort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3733800" y="198438"/>
            <a:ext cx="5295900" cy="1869558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1800" dirty="0"/>
              <a:t>If list is length 0 or 1,</a:t>
            </a:r>
            <a:br>
              <a:rPr lang="en-US" sz="1800" dirty="0"/>
            </a:br>
            <a:r>
              <a:rPr lang="en-US" sz="1800" dirty="0"/>
              <a:t>then it’s already sorted</a:t>
            </a:r>
          </a:p>
          <a:p>
            <a:r>
              <a:rPr lang="en-US" sz="1800" dirty="0"/>
              <a:t>Otherwise:</a:t>
            </a:r>
          </a:p>
          <a:p>
            <a:pPr lvl="1"/>
            <a:r>
              <a:rPr lang="en-US" sz="1800" dirty="0"/>
              <a:t>Divide list into two halves</a:t>
            </a:r>
          </a:p>
          <a:p>
            <a:pPr lvl="1"/>
            <a:r>
              <a:rPr lang="en-US" sz="1800" dirty="0"/>
              <a:t>Recursively sort the two halves</a:t>
            </a:r>
          </a:p>
          <a:p>
            <a:pPr lvl="1"/>
            <a:r>
              <a:rPr lang="en-US" sz="1800" b="1" dirty="0"/>
              <a:t>Merge</a:t>
            </a:r>
            <a:r>
              <a:rPr lang="en-US" sz="1800" dirty="0"/>
              <a:t> the sorted halves back together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600" y="4267200"/>
            <a:ext cx="12192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Merge n/4</a:t>
            </a:r>
            <a:br>
              <a:rPr lang="en-US" dirty="0"/>
            </a:br>
            <a:r>
              <a:rPr lang="en-US" dirty="0"/>
              <a:t>items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81200" y="4267200"/>
            <a:ext cx="12192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Merge n/4</a:t>
            </a:r>
            <a:br>
              <a:rPr lang="en-US" dirty="0"/>
            </a:br>
            <a:r>
              <a:rPr lang="en-US" dirty="0"/>
              <a:t>items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48200" y="4255532"/>
            <a:ext cx="12192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Merge n/4</a:t>
            </a:r>
            <a:br>
              <a:rPr lang="en-US" dirty="0"/>
            </a:br>
            <a:r>
              <a:rPr lang="en-US" dirty="0"/>
              <a:t>items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00800" y="4255532"/>
            <a:ext cx="12192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Merge n/4</a:t>
            </a:r>
            <a:br>
              <a:rPr lang="en-US" dirty="0"/>
            </a:br>
            <a:r>
              <a:rPr lang="en-US" dirty="0"/>
              <a:t>items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24200" y="2286000"/>
            <a:ext cx="18288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Merge n items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838200" y="2655332"/>
            <a:ext cx="6248400" cy="926068"/>
            <a:chOff x="838200" y="2655332"/>
            <a:chExt cx="6248400" cy="926068"/>
          </a:xfrm>
        </p:grpSpPr>
        <p:sp>
          <p:nvSpPr>
            <p:cNvPr id="9" name="TextBox 8"/>
            <p:cNvSpPr txBox="1"/>
            <p:nvPr/>
          </p:nvSpPr>
          <p:spPr>
            <a:xfrm>
              <a:off x="838200" y="3212068"/>
              <a:ext cx="1828800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Merge n/2 items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57800" y="3200400"/>
              <a:ext cx="1828800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Merge n/2 items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rot="10800000" flipV="1">
              <a:off x="2667000" y="2655332"/>
              <a:ext cx="1295400" cy="54506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962400" y="2655332"/>
              <a:ext cx="1295400" cy="55673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1066800" y="3581400"/>
            <a:ext cx="5867400" cy="685800"/>
            <a:chOff x="1066800" y="3581400"/>
            <a:chExt cx="5867400" cy="685800"/>
          </a:xfrm>
        </p:grpSpPr>
        <p:cxnSp>
          <p:nvCxnSpPr>
            <p:cNvPr id="21" name="Straight Arrow Connector 20"/>
            <p:cNvCxnSpPr/>
            <p:nvPr/>
          </p:nvCxnSpPr>
          <p:spPr>
            <a:xfrm rot="5400000">
              <a:off x="1066800" y="3581400"/>
              <a:ext cx="685800" cy="68580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9" idx="2"/>
            </p:cNvCxnSpPr>
            <p:nvPr/>
          </p:nvCxnSpPr>
          <p:spPr>
            <a:xfrm rot="16200000" flipH="1">
              <a:off x="1758434" y="3575566"/>
              <a:ext cx="674132" cy="68580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5400000">
              <a:off x="5562600" y="3581400"/>
              <a:ext cx="685800" cy="68580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6200000" flipH="1">
              <a:off x="6254234" y="3575566"/>
              <a:ext cx="674132" cy="68580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228600" y="5821388"/>
            <a:ext cx="7315200" cy="681038"/>
            <a:chOff x="381000" y="5638800"/>
            <a:chExt cx="7315200" cy="681038"/>
          </a:xfrm>
        </p:grpSpPr>
        <p:sp>
          <p:nvSpPr>
            <p:cNvPr id="28" name="TextBox 27"/>
            <p:cNvSpPr txBox="1"/>
            <p:nvPr/>
          </p:nvSpPr>
          <p:spPr>
            <a:xfrm>
              <a:off x="381000" y="5673507"/>
              <a:ext cx="1219200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Merge 2 items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52600" y="5673507"/>
              <a:ext cx="1219200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Merge 2 items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00400" y="5673507"/>
              <a:ext cx="1219200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Merge 2 items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77000" y="5638800"/>
              <a:ext cx="1219200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Merge 2 items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00600" y="5823466"/>
              <a:ext cx="12192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etc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33400" y="4953000"/>
            <a:ext cx="6781800" cy="521732"/>
            <a:chOff x="533400" y="4953000"/>
            <a:chExt cx="6781800" cy="521732"/>
          </a:xfrm>
        </p:grpSpPr>
        <p:sp>
          <p:nvSpPr>
            <p:cNvPr id="33" name="TextBox 32"/>
            <p:cNvSpPr txBox="1"/>
            <p:nvPr/>
          </p:nvSpPr>
          <p:spPr>
            <a:xfrm>
              <a:off x="3429000" y="5105400"/>
              <a:ext cx="12192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etc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rot="5400000">
              <a:off x="495300" y="4991100"/>
              <a:ext cx="381000" cy="30480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rot="16200000" flipH="1">
              <a:off x="800100" y="4991100"/>
              <a:ext cx="381000" cy="30480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5400000">
              <a:off x="2247900" y="4991100"/>
              <a:ext cx="381000" cy="30480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rot="16200000" flipH="1">
              <a:off x="2552700" y="4991100"/>
              <a:ext cx="381000" cy="30480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rot="5400000">
              <a:off x="4991100" y="4991100"/>
              <a:ext cx="381000" cy="30480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rot="16200000" flipH="1">
              <a:off x="5295900" y="4991100"/>
              <a:ext cx="381000" cy="30480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5400000">
              <a:off x="6667500" y="4991101"/>
              <a:ext cx="381000" cy="30480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rot="16200000" flipH="1">
              <a:off x="6972300" y="4991101"/>
              <a:ext cx="381000" cy="30480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7086600" y="2286000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items merged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239000" y="313586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items merged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001001" y="4255532"/>
            <a:ext cx="1142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 items merged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001000" y="5678269"/>
            <a:ext cx="1142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 items merged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924799" y="4964669"/>
            <a:ext cx="1219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etc</a:t>
            </a:r>
          </a:p>
        </p:txBody>
      </p:sp>
    </p:spTree>
    <p:extLst>
      <p:ext uri="{BB962C8B-B14F-4D97-AF65-F5344CB8AC3E}">
        <p14:creationId xmlns:p14="http://schemas.microsoft.com/office/powerpoint/2010/main" val="194288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56" grpId="0"/>
      <p:bldP spid="57" grpId="0"/>
      <p:bldP spid="58" grpId="0"/>
      <p:bldP spid="58" grpId="1"/>
      <p:bldP spid="59" grpId="0"/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on </a:t>
            </a:r>
            <a:r>
              <a:rPr lang="en-US" i="1" dirty="0" err="1"/>
              <a:t>PracticeMergeSortSimple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Simpler with a String</a:t>
            </a:r>
          </a:p>
          <a:p>
            <a:r>
              <a:rPr lang="en-US" dirty="0"/>
              <a:t>Same general algorithm applies</a:t>
            </a:r>
          </a:p>
          <a:p>
            <a:r>
              <a:rPr lang="en-US" u="sng" dirty="0"/>
              <a:t>Harder</a:t>
            </a:r>
            <a:r>
              <a:rPr lang="en-US" dirty="0"/>
              <a:t> (more room for errors) if you track positions in array </a:t>
            </a:r>
            <a:endParaRPr lang="en-US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B0F78-BDD3-68A4-18EE-9AD83B4B8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728" y="3417207"/>
            <a:ext cx="43434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68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Video: Final Project Presentations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0" y="1295400"/>
            <a:ext cx="914400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~7 minutes long</a:t>
            </a:r>
          </a:p>
          <a:p>
            <a:pPr marL="360">
              <a:lnSpc>
                <a:spcPct val="100000"/>
              </a:lnSpc>
              <a:buClr>
                <a:srgbClr val="000000"/>
              </a:buClr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~3 min. Showing off your 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extra features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(Preferably record a video! (live demo “Acceptable”) )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~2 min. 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Explaining your 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verall design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(major classes, NOT all)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“Coupling/Cohesion” or other “Good/Bad” aspects of design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~2 min. 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Design decision, feature implementation, or tricky bug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 careful about code examples (good – but in moderation)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Should include prepared slides usually including diagrams</a:t>
            </a:r>
          </a:p>
        </p:txBody>
      </p:sp>
    </p:spTree>
    <p:extLst>
      <p:ext uri="{BB962C8B-B14F-4D97-AF65-F5344CB8AC3E}">
        <p14:creationId xmlns:p14="http://schemas.microsoft.com/office/powerpoint/2010/main" val="12437211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10235</TotalTime>
  <Words>1128</Words>
  <Application>Microsoft Macintosh PowerPoint</Application>
  <PresentationFormat>On-screen Show (4:3)</PresentationFormat>
  <Paragraphs>178</Paragraphs>
  <Slides>21</Slides>
  <Notes>11</Notes>
  <HiddenSlides>1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Courier New</vt:lpstr>
      <vt:lpstr>Symbol</vt:lpstr>
      <vt:lpstr>Times New Roman</vt:lpstr>
      <vt:lpstr>Office Theme</vt:lpstr>
      <vt:lpstr>CSSE 220</vt:lpstr>
      <vt:lpstr>Today’s Plan</vt:lpstr>
      <vt:lpstr>Merge Sort</vt:lpstr>
      <vt:lpstr> Merge Sort</vt:lpstr>
      <vt:lpstr>Merge Sort “you gotta believe” trust the abstraction</vt:lpstr>
      <vt:lpstr>Merge Sort unraveling the recursion</vt:lpstr>
      <vt:lpstr>Analyzing Merge Sort</vt:lpstr>
      <vt:lpstr>Work on PracticeMergeSortSimple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Curtis Clifton</dc:creator>
  <cp:lastModifiedBy>Hollingsworth, Joseph</cp:lastModifiedBy>
  <cp:revision>946</cp:revision>
  <cp:lastPrinted>2008-10-29T02:15:06Z</cp:lastPrinted>
  <dcterms:created xsi:type="dcterms:W3CDTF">2011-01-13T14:36:30Z</dcterms:created>
  <dcterms:modified xsi:type="dcterms:W3CDTF">2022-11-06T18:08:19Z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TC101671231033</vt:lpwstr>
  </property>
</Properties>
</file>